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61" r:id="rId4"/>
    <p:sldId id="262" r:id="rId5"/>
    <p:sldId id="777" r:id="rId6"/>
    <p:sldId id="264" r:id="rId7"/>
    <p:sldId id="263" r:id="rId8"/>
    <p:sldId id="265" r:id="rId9"/>
    <p:sldId id="778" r:id="rId10"/>
    <p:sldId id="775" r:id="rId11"/>
    <p:sldId id="774" r:id="rId12"/>
    <p:sldId id="776" r:id="rId13"/>
    <p:sldId id="7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1F3E0F-66C8-66C0-9874-8CADE16A4830}" name="Karen Eppley" initials="KE" userId="S::keppley@ksu.edu::13dc23ab-afb1-47e0-bd6c-ca6e4571b0ba" providerId="AD"/>
  <p188:author id="{9183A836-548F-ACC2-E59C-46BCD288D2E1}" name="1aslanseyes@gmail.com" initials="1a" userId="S::urn:spo:guest#1aslanseyes@gmail.com::" providerId="AD"/>
  <p188:author id="{8599878D-3709-41A4-1E24-A7C157402EB9}" name="hartmans@ohio.edu" initials="ha" userId="S::urn:spo:guest#hartmans@ohio.edu::" providerId="AD"/>
  <p188:author id="{D715B7D0-4A40-3642-5A7D-1474259A79C4}" name="johnsonjerr22@ecu.edu" initials="jo" userId="S::urn:spo:guest#johnsonjerr22@ecu.edu::"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88"/>
    <a:srgbClr val="91C9E5"/>
    <a:srgbClr val="FEB615"/>
    <a:srgbClr val="229EBB"/>
    <a:srgbClr val="A9C984"/>
    <a:srgbClr val="F5851F"/>
    <a:srgbClr val="FAB614"/>
    <a:srgbClr val="284079"/>
    <a:srgbClr val="FF0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18"/>
    <p:restoredTop sz="94721"/>
  </p:normalViewPr>
  <p:slideViewPr>
    <p:cSldViewPr snapToGrid="0">
      <p:cViewPr varScale="1">
        <p:scale>
          <a:sx n="78" d="100"/>
          <a:sy n="78" d="100"/>
        </p:scale>
        <p:origin x="91" y="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8459-7A66-4EB2-AFAD-ACFF7E319308}"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C5979-643C-40A1-8F02-B76ABBABD1A6}" type="slidenum">
              <a:rPr lang="en-US" smtClean="0"/>
              <a:t>‹#›</a:t>
            </a:fld>
            <a:endParaRPr lang="en-US"/>
          </a:p>
        </p:txBody>
      </p:sp>
    </p:spTree>
    <p:extLst>
      <p:ext uri="{BB962C8B-B14F-4D97-AF65-F5344CB8AC3E}">
        <p14:creationId xmlns:p14="http://schemas.microsoft.com/office/powerpoint/2010/main" val="298217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rPr>
              <a:t>Jerry </a:t>
            </a:r>
            <a:endParaRPr lang="en-US" dirty="0">
              <a:solidFill>
                <a:srgbClr val="000000"/>
              </a:solidFill>
            </a:endParaRPr>
          </a:p>
          <a:p>
            <a:r>
              <a:rPr lang="en-US">
                <a:solidFill>
                  <a:srgbClr val="000000"/>
                </a:solidFill>
              </a:rPr>
              <a:t>Good Afternoon! It’s my pleasure to be here with you today as a member of the </a:t>
            </a:r>
            <a:r>
              <a:rPr lang="en-US" i="1">
                <a:solidFill>
                  <a:srgbClr val="000000"/>
                </a:solidFill>
              </a:rPr>
              <a:t>Why Rural Matters 2025</a:t>
            </a:r>
            <a:r>
              <a:rPr lang="en-US">
                <a:solidFill>
                  <a:srgbClr val="000000"/>
                </a:solidFill>
              </a:rPr>
              <a:t> research team. On behalf of our team, I would like to begin by offering our thanks to Allen Pratt for his vision in bringing </a:t>
            </a:r>
            <a:r>
              <a:rPr lang="en-US" i="1">
                <a:solidFill>
                  <a:srgbClr val="000000"/>
                </a:solidFill>
              </a:rPr>
              <a:t>Why Rural Matters </a:t>
            </a:r>
            <a:r>
              <a:rPr lang="en-US">
                <a:solidFill>
                  <a:srgbClr val="000000"/>
                </a:solidFill>
              </a:rPr>
              <a:t>to NREA and to Melissa and Dave for shepherding that vision forward. We would also like to thank Elizabeth Beeson and Marty Strange for initiating the project 25 years ago with the first report, and to Rob Mahaffey and staff at the Rural School and Community Trust for leading this up to and through the transition to NREA in 2023. We are very excited to be at NFARE to share this year’s report!  </a:t>
            </a:r>
            <a:endParaRPr lang="en-US" dirty="0">
              <a:solidFill>
                <a:srgbClr val="333333"/>
              </a:solidFill>
            </a:endParaRPr>
          </a:p>
          <a:p>
            <a:r>
              <a:rPr lang="en-US" dirty="0">
                <a:solidFill>
                  <a:srgbClr val="000000"/>
                </a:solidFill>
              </a:rPr>
              <a:t>  </a:t>
            </a:r>
            <a:endParaRPr lang="en-US" dirty="0">
              <a:solidFill>
                <a:srgbClr val="333333"/>
              </a:solidFill>
            </a:endParaRPr>
          </a:p>
          <a:p>
            <a:r>
              <a:rPr lang="en-US">
                <a:solidFill>
                  <a:srgbClr val="000000"/>
                </a:solidFill>
              </a:rPr>
              <a:t>The 2000 inaugural report by Beeson and Strange was the first of its kind to provide an analysis of rural education in each of the fifty states. Since that first version, the report has been published 10 more times. Over the past 25 years the report has been used countless times by rural education advocates, researchers, and policymakers to highlight rural challenges as well as to identify areas of strength in rural schools and communities.</a:t>
            </a:r>
            <a:endParaRPr lang="en-US" dirty="0">
              <a:solidFill>
                <a:srgbClr val="333333"/>
              </a:solidFill>
            </a:endParaRPr>
          </a:p>
          <a:p>
            <a:endParaRPr lang="en-US" dirty="0">
              <a:solidFill>
                <a:srgbClr val="333333"/>
              </a:solidFill>
            </a:endParaRPr>
          </a:p>
          <a:p>
            <a:r>
              <a:rPr lang="en-US" dirty="0">
                <a:solidFill>
                  <a:srgbClr val="000000"/>
                </a:solidFill>
              </a:rPr>
              <a:t>The purpose of the report has remained the same throughout: to capture the scope and scale of rural education, to characterize its diversity, to call attention to needs and opportunities, and to prompt further consideration of ways to better support rural schools and communities. We do this using different kinds of content – visual and narrative representation of results, and topical essays that take a deeper dive into specific areas.</a:t>
            </a:r>
            <a:endParaRPr lang="en-US" dirty="0"/>
          </a:p>
          <a:p>
            <a:endParaRPr lang="en-US" dirty="0">
              <a:solidFill>
                <a:srgbClr val="333333"/>
              </a:solidFill>
            </a:endParaRPr>
          </a:p>
          <a:p>
            <a:r>
              <a:rPr lang="en-US" dirty="0">
                <a:solidFill>
                  <a:srgbClr val="333333"/>
                </a:solidFill>
              </a:rPr>
              <a:t>-- while giving the report intro, also briefly mentions the three findings that aren't directly related to topical essays. Two of these (unhoused and multilingual) will have videos with them. The third (health) can just be a couple sentences; maybe even directly reading the key finding on health. </a:t>
            </a:r>
            <a:endParaRPr lang="en-US" dirty="0">
              <a:ea typeface="Calibri"/>
              <a:cs typeface="Calibri"/>
            </a:endParaRPr>
          </a:p>
          <a:p>
            <a:r>
              <a:rPr lang="en-US" dirty="0">
                <a:solidFill>
                  <a:srgbClr val="333333"/>
                </a:solidFill>
              </a:rPr>
              <a:t>Dan -- takes the data source slide (was in Jerry's) and then talks about the rural def. change, which is a key finding and topical essay.</a:t>
            </a:r>
            <a:endParaRPr lang="en-US" dirty="0"/>
          </a:p>
          <a:p>
            <a:r>
              <a:rPr lang="en-US" dirty="0">
                <a:solidFill>
                  <a:srgbClr val="333333"/>
                </a:solidFill>
              </a:rPr>
              <a:t>Karen -- discusses findings, etc. from the charter school essay</a:t>
            </a:r>
            <a:endParaRPr lang="en-US" dirty="0"/>
          </a:p>
          <a:p>
            <a:r>
              <a:rPr lang="en-US" dirty="0">
                <a:solidFill>
                  <a:srgbClr val="333333"/>
                </a:solidFill>
              </a:rPr>
              <a:t>Bob -- talks about the inclusion of BIE data in this report along with the key finding on BIE and mentions Alex's essay (note: If Alex is coming to the conference, we might adjust this? I emailed Alex to check if he's coming...). Plays the 2 videos related to BIE as part of this section.</a:t>
            </a:r>
            <a:endParaRPr lang="en-US" dirty="0"/>
          </a:p>
          <a:p>
            <a:r>
              <a:rPr lang="en-US" dirty="0">
                <a:solidFill>
                  <a:srgbClr val="333333"/>
                </a:solidFill>
              </a:rPr>
              <a:t>Sara -- discusses findings, etc. from teacher qualifications essay and also presents the key finding on NAEP scores. Transitions to Melissa.</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ECC5979-643C-40A1-8F02-B76ABBABD1A6}" type="slidenum">
              <a:rPr lang="en-US" smtClean="0"/>
              <a:t>1</a:t>
            </a:fld>
            <a:endParaRPr lang="en-US"/>
          </a:p>
        </p:txBody>
      </p:sp>
    </p:spTree>
    <p:extLst>
      <p:ext uri="{BB962C8B-B14F-4D97-AF65-F5344CB8AC3E}">
        <p14:creationId xmlns:p14="http://schemas.microsoft.com/office/powerpoint/2010/main" val="180851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BC40-F8C4-C087-6970-443A1EF5F3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67DBA-656B-DE95-6B79-65C932B13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AF38B6-42A0-7972-54FC-6015D0548D46}"/>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5" name="Footer Placeholder 4">
            <a:extLst>
              <a:ext uri="{FF2B5EF4-FFF2-40B4-BE49-F238E27FC236}">
                <a16:creationId xmlns:a16="http://schemas.microsoft.com/office/drawing/2014/main" id="{99798625-5BE1-F4B5-7C68-A18BAD3C38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E53105-ECAD-9204-7C3F-B565D3029F23}"/>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195559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CC32-E3FE-A29D-7941-0CCE07AD8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24C12D-D3EB-DBE7-CDA8-8DFC62B55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8E4D3A-C241-5D36-85FD-FEFFC523C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631D7-3005-2E29-3CA4-E063E8CACAE8}"/>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6" name="Footer Placeholder 5">
            <a:extLst>
              <a:ext uri="{FF2B5EF4-FFF2-40B4-BE49-F238E27FC236}">
                <a16:creationId xmlns:a16="http://schemas.microsoft.com/office/drawing/2014/main" id="{DC6D5950-03F5-9467-12C2-E6F6813B0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825267-A4EA-3D19-A8A6-A0B8052FEBC2}"/>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268406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C636-BB83-9941-70D7-10903CA23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C1111A-B8D3-B822-57DA-E2C6119D11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79DB5-8C7A-FF72-6D21-3E4D8AC60D3B}"/>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5" name="Footer Placeholder 4">
            <a:extLst>
              <a:ext uri="{FF2B5EF4-FFF2-40B4-BE49-F238E27FC236}">
                <a16:creationId xmlns:a16="http://schemas.microsoft.com/office/drawing/2014/main" id="{81BC7113-DAA9-C615-D4BE-2CABCD33B9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1AC723-BD19-FA3A-6B78-47E11BC9B4CC}"/>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177596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7AC7DC-A217-99AE-A7A2-FCB49E054D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2DAB41-8BFA-A7FC-955A-16CD3B06F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F1493-CD3A-C27F-06CD-331E1A3BA31B}"/>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5" name="Footer Placeholder 4">
            <a:extLst>
              <a:ext uri="{FF2B5EF4-FFF2-40B4-BE49-F238E27FC236}">
                <a16:creationId xmlns:a16="http://schemas.microsoft.com/office/drawing/2014/main" id="{2FCE6CDB-03A8-EFBB-FFE4-D9FDAC4B9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BDE536-B378-9707-4A5E-DC326E6A73D3}"/>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282358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6625-2CC4-523E-7E53-3557B34568A7}"/>
              </a:ext>
            </a:extLst>
          </p:cNvPr>
          <p:cNvSpPr>
            <a:spLocks noGrp="1"/>
          </p:cNvSpPr>
          <p:nvPr>
            <p:ph type="title"/>
          </p:nvPr>
        </p:nvSpPr>
        <p:spPr/>
        <p:txBody>
          <a:bodyPr>
            <a:normAutofit/>
          </a:bodyPr>
          <a:lstStyle>
            <a:lvl1pPr>
              <a:defRPr sz="4000" b="1"/>
            </a:lvl1pPr>
          </a:lstStyle>
          <a:p>
            <a:r>
              <a:rPr lang="en-US" dirty="0"/>
              <a:t>Click to edit Master title style</a:t>
            </a:r>
          </a:p>
        </p:txBody>
      </p:sp>
      <p:sp>
        <p:nvSpPr>
          <p:cNvPr id="3" name="Content Placeholder 2">
            <a:extLst>
              <a:ext uri="{FF2B5EF4-FFF2-40B4-BE49-F238E27FC236}">
                <a16:creationId xmlns:a16="http://schemas.microsoft.com/office/drawing/2014/main" id="{5C152B6F-C259-32F5-796E-6614CBCCA610}"/>
              </a:ext>
            </a:extLst>
          </p:cNvPr>
          <p:cNvSpPr>
            <a:spLocks noGrp="1"/>
          </p:cNvSpPr>
          <p:nvPr>
            <p:ph idx="1"/>
          </p:nvPr>
        </p:nvSpPr>
        <p:spPr/>
        <p:txBody>
          <a:bodyPr/>
          <a:lstStyle>
            <a:lvl1pPr>
              <a:defRPr sz="2000"/>
            </a:lvl1pPr>
            <a:lvl2pPr>
              <a:defRPr sz="18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750EE3-3840-41A8-1211-3A9054B5747C}"/>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5" name="Footer Placeholder 4">
            <a:extLst>
              <a:ext uri="{FF2B5EF4-FFF2-40B4-BE49-F238E27FC236}">
                <a16:creationId xmlns:a16="http://schemas.microsoft.com/office/drawing/2014/main" id="{BA21E424-DCF5-EB53-2B5C-EF4F232C29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CD0A67-D291-5CB0-FB37-BB0032668276}"/>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289559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B982C8-4152-19AD-CC39-8FCF5FF2AF79}"/>
              </a:ext>
            </a:extLst>
          </p:cNvPr>
          <p:cNvSpPr/>
          <p:nvPr userDrawn="1"/>
        </p:nvSpPr>
        <p:spPr>
          <a:xfrm>
            <a:off x="10997852" y="5937337"/>
            <a:ext cx="1077238" cy="784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39991C-915F-EE6B-5760-BD078A5FD1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2887921B-AD70-5519-A5F5-CD374D482B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39D11E-63AD-85C5-94A7-12A2EEA8E6BE}"/>
              </a:ext>
            </a:extLst>
          </p:cNvPr>
          <p:cNvSpPr>
            <a:spLocks noGrp="1"/>
          </p:cNvSpPr>
          <p:nvPr>
            <p:ph type="sldNum" sz="quarter" idx="12"/>
          </p:nvPr>
        </p:nvSpPr>
        <p:spPr/>
        <p:txBody>
          <a:bodyPr/>
          <a:lstStyle/>
          <a:p>
            <a:fld id="{13FCFC64-0B0F-4329-B156-ACEBB6C8BBCA}" type="slidenum">
              <a:rPr lang="en-US" smtClean="0"/>
              <a:t>‹#›</a:t>
            </a:fld>
            <a:endParaRPr lang="en-US"/>
          </a:p>
        </p:txBody>
      </p:sp>
      <p:pic>
        <p:nvPicPr>
          <p:cNvPr id="7" name="Picture 6" descr="A logo for a rural education association&#10;&#10;AI-generated content may be incorrect.">
            <a:extLst>
              <a:ext uri="{FF2B5EF4-FFF2-40B4-BE49-F238E27FC236}">
                <a16:creationId xmlns:a16="http://schemas.microsoft.com/office/drawing/2014/main" id="{12CFF4C6-53F9-4F41-D120-763F3EE5FA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90551" y="5457825"/>
            <a:ext cx="762000" cy="762000"/>
          </a:xfrm>
          <a:prstGeom prst="rect">
            <a:avLst/>
          </a:prstGeom>
        </p:spPr>
      </p:pic>
    </p:spTree>
    <p:extLst>
      <p:ext uri="{BB962C8B-B14F-4D97-AF65-F5344CB8AC3E}">
        <p14:creationId xmlns:p14="http://schemas.microsoft.com/office/powerpoint/2010/main" val="310488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B8CC-00E7-BAEB-4B00-A70401E0F2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94CC9D-A2EE-51CA-997E-4608FD9229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A8D96-B9AB-AD79-C992-FD773EC5D895}"/>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5" name="Footer Placeholder 4">
            <a:extLst>
              <a:ext uri="{FF2B5EF4-FFF2-40B4-BE49-F238E27FC236}">
                <a16:creationId xmlns:a16="http://schemas.microsoft.com/office/drawing/2014/main" id="{FF478256-5401-5F44-9901-28ABDA49F2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0C3126-6E9C-7199-D6C8-0B4B990A7CE4}"/>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29988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B5F2-1C9E-DB87-0DFE-2CFC35362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DAA6E-3557-901E-F87D-BC42AE384E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70913-40F4-1863-0144-2D5F224628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131D76-D72A-9330-AA2D-E7F93BECAE77}"/>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6" name="Footer Placeholder 5">
            <a:extLst>
              <a:ext uri="{FF2B5EF4-FFF2-40B4-BE49-F238E27FC236}">
                <a16:creationId xmlns:a16="http://schemas.microsoft.com/office/drawing/2014/main" id="{4617E98F-1207-B403-67D7-B0128B0354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3991C4-B64D-4804-DD16-D80238D944FB}"/>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355458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D5B0-CC1E-14C7-67D3-16AA6BEEDF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C72EB0-0102-C2AD-8607-19F02C69E5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C3E1E8-429C-A831-151A-18FC88B51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EFCAD7-DD72-CB84-92FC-1FC99EDBBE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6C972-FA1D-6167-778B-2D194789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37ABCB-7B56-EC36-F733-DDD5BD33A01C}"/>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8" name="Footer Placeholder 7">
            <a:extLst>
              <a:ext uri="{FF2B5EF4-FFF2-40B4-BE49-F238E27FC236}">
                <a16:creationId xmlns:a16="http://schemas.microsoft.com/office/drawing/2014/main" id="{D0548172-80FC-8777-40B2-D42928B1EA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0AC1A92-4B5D-5357-6739-0A56CFCC2AC4}"/>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271464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3A54-AF70-925A-13D8-AAA1B7B1E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E403E-5320-C308-F775-D5A679EEE648}"/>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4" name="Footer Placeholder 3">
            <a:extLst>
              <a:ext uri="{FF2B5EF4-FFF2-40B4-BE49-F238E27FC236}">
                <a16:creationId xmlns:a16="http://schemas.microsoft.com/office/drawing/2014/main" id="{3CEFF7BD-1B89-0036-D52C-3A257051F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D169F14-0189-DE6F-AB2B-54C259225358}"/>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227966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776BD-9216-7B2E-B09D-6370E3599186}"/>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3" name="Footer Placeholder 2">
            <a:extLst>
              <a:ext uri="{FF2B5EF4-FFF2-40B4-BE49-F238E27FC236}">
                <a16:creationId xmlns:a16="http://schemas.microsoft.com/office/drawing/2014/main" id="{12127219-362E-CC6D-94FB-F82BF6F843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8EE3A0B-C852-DAEF-6D10-4B49B9E88693}"/>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415152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902D-ADD1-8326-C22A-97D0B4175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E8E34-D0D2-5F88-1EE4-3C377D87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3BCBC5-3193-4E0E-370D-875785859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F57B1-A733-8C96-D736-BD9C044776A1}"/>
              </a:ext>
            </a:extLst>
          </p:cNvPr>
          <p:cNvSpPr>
            <a:spLocks noGrp="1"/>
          </p:cNvSpPr>
          <p:nvPr>
            <p:ph type="dt" sz="half" idx="10"/>
          </p:nvPr>
        </p:nvSpPr>
        <p:spPr>
          <a:xfrm>
            <a:off x="838200" y="6356350"/>
            <a:ext cx="2743200" cy="365125"/>
          </a:xfrm>
          <a:prstGeom prst="rect">
            <a:avLst/>
          </a:prstGeom>
        </p:spPr>
        <p:txBody>
          <a:bodyPr/>
          <a:lstStyle/>
          <a:p>
            <a:fld id="{83596057-2346-4641-A796-4961B52624A3}" type="datetimeFigureOut">
              <a:rPr lang="en-US" smtClean="0"/>
              <a:t>10/9/2025</a:t>
            </a:fld>
            <a:endParaRPr lang="en-US"/>
          </a:p>
        </p:txBody>
      </p:sp>
      <p:sp>
        <p:nvSpPr>
          <p:cNvPr id="6" name="Footer Placeholder 5">
            <a:extLst>
              <a:ext uri="{FF2B5EF4-FFF2-40B4-BE49-F238E27FC236}">
                <a16:creationId xmlns:a16="http://schemas.microsoft.com/office/drawing/2014/main" id="{9D385CED-BD5E-5BCE-6AA0-110222F627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EA4393-8065-62B3-1F7B-BE2B9E1E58E0}"/>
              </a:ext>
            </a:extLst>
          </p:cNvPr>
          <p:cNvSpPr>
            <a:spLocks noGrp="1"/>
          </p:cNvSpPr>
          <p:nvPr>
            <p:ph type="sldNum" sz="quarter" idx="12"/>
          </p:nvPr>
        </p:nvSpPr>
        <p:spPr/>
        <p:txBody>
          <a:bodyPr/>
          <a:lstStyle/>
          <a:p>
            <a:fld id="{0DE155F4-DADE-C64D-8E0E-5D00872020B6}" type="slidenum">
              <a:rPr lang="en-US" smtClean="0"/>
              <a:t>‹#›</a:t>
            </a:fld>
            <a:endParaRPr lang="en-US"/>
          </a:p>
        </p:txBody>
      </p:sp>
    </p:spTree>
    <p:extLst>
      <p:ext uri="{BB962C8B-B14F-4D97-AF65-F5344CB8AC3E}">
        <p14:creationId xmlns:p14="http://schemas.microsoft.com/office/powerpoint/2010/main" val="132713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F4A5F7-B92C-73FD-B06A-AD315D1072A0}"/>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A1789DD-600E-1876-E5B9-8E9107AB3FF3}"/>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F8DAEB-37D5-F493-CA50-A47010EC2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1C316A5-DF50-7D7A-C412-32EAC7F80E25}"/>
              </a:ext>
            </a:extLst>
          </p:cNvPr>
          <p:cNvSpPr>
            <a:spLocks noGrp="1"/>
          </p:cNvSpPr>
          <p:nvPr>
            <p:ph type="sldNum" sz="quarter" idx="4"/>
          </p:nvPr>
        </p:nvSpPr>
        <p:spPr>
          <a:xfrm>
            <a:off x="81534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155F4-DADE-C64D-8E0E-5D00872020B6}" type="slidenum">
              <a:rPr lang="en-US" smtClean="0"/>
              <a:t>‹#›</a:t>
            </a:fld>
            <a:endParaRPr lang="en-US"/>
          </a:p>
        </p:txBody>
      </p:sp>
    </p:spTree>
    <p:extLst>
      <p:ext uri="{BB962C8B-B14F-4D97-AF65-F5344CB8AC3E}">
        <p14:creationId xmlns:p14="http://schemas.microsoft.com/office/powerpoint/2010/main" val="1486580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000" b="1" kern="1200">
          <a:solidFill>
            <a:srgbClr val="009B88"/>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text and a wheat ear&#10;&#10;AI-generated content may be incorrect.">
            <a:extLst>
              <a:ext uri="{FF2B5EF4-FFF2-40B4-BE49-F238E27FC236}">
                <a16:creationId xmlns:a16="http://schemas.microsoft.com/office/drawing/2014/main" id="{8787C8CE-D5E7-F13E-4347-5490490172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5391" y="2684586"/>
            <a:ext cx="7277270" cy="2860430"/>
          </a:xfrm>
          <a:prstGeom prst="rect">
            <a:avLst/>
          </a:prstGeom>
        </p:spPr>
      </p:pic>
    </p:spTree>
    <p:extLst>
      <p:ext uri="{BB962C8B-B14F-4D97-AF65-F5344CB8AC3E}">
        <p14:creationId xmlns:p14="http://schemas.microsoft.com/office/powerpoint/2010/main" val="1330930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a:xfrm>
            <a:off x="838200" y="365125"/>
            <a:ext cx="10515600" cy="1325563"/>
          </a:xfrm>
        </p:spPr>
        <p:txBody>
          <a:bodyPr>
            <a:normAutofit/>
          </a:bodyPr>
          <a:lstStyle/>
          <a:p>
            <a:r>
              <a:rPr lang="en-US" dirty="0"/>
              <a:t>Rural Education Priority Gauge Rankings</a:t>
            </a:r>
          </a:p>
        </p:txBody>
      </p:sp>
      <p:pic>
        <p:nvPicPr>
          <p:cNvPr id="5" name="Picture 4">
            <a:extLst>
              <a:ext uri="{FF2B5EF4-FFF2-40B4-BE49-F238E27FC236}">
                <a16:creationId xmlns:a16="http://schemas.microsoft.com/office/drawing/2014/main" id="{347ABF1E-58CD-CB53-4D2A-3B7BE37B011D}"/>
              </a:ext>
            </a:extLst>
          </p:cNvPr>
          <p:cNvPicPr>
            <a:picLocks noChangeAspect="1"/>
          </p:cNvPicPr>
          <p:nvPr/>
        </p:nvPicPr>
        <p:blipFill>
          <a:blip r:embed="rId2"/>
          <a:stretch>
            <a:fillRect/>
          </a:stretch>
        </p:blipFill>
        <p:spPr>
          <a:xfrm>
            <a:off x="968740" y="1306744"/>
            <a:ext cx="8612869" cy="4244512"/>
          </a:xfrm>
          <a:prstGeom prst="rect">
            <a:avLst/>
          </a:prstGeom>
          <a:ln>
            <a:solidFill>
              <a:schemeClr val="tx1"/>
            </a:solidFill>
          </a:ln>
        </p:spPr>
      </p:pic>
    </p:spTree>
    <p:extLst>
      <p:ext uri="{BB962C8B-B14F-4D97-AF65-F5344CB8AC3E}">
        <p14:creationId xmlns:p14="http://schemas.microsoft.com/office/powerpoint/2010/main" val="159758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p:txBody>
          <a:bodyPr>
            <a:normAutofit/>
          </a:bodyPr>
          <a:lstStyle/>
          <a:p>
            <a:r>
              <a:rPr lang="en-US" dirty="0"/>
              <a:t>Alignment NREA’s Rural Research Agenda</a:t>
            </a:r>
          </a:p>
        </p:txBody>
      </p:sp>
      <p:sp>
        <p:nvSpPr>
          <p:cNvPr id="3" name="Subtitle 2">
            <a:extLst>
              <a:ext uri="{FF2B5EF4-FFF2-40B4-BE49-F238E27FC236}">
                <a16:creationId xmlns:a16="http://schemas.microsoft.com/office/drawing/2014/main" id="{67405732-EBFD-500E-254D-64D95C69542D}"/>
              </a:ext>
            </a:extLst>
          </p:cNvPr>
          <p:cNvSpPr>
            <a:spLocks noGrp="1"/>
          </p:cNvSpPr>
          <p:nvPr>
            <p:ph idx="1"/>
          </p:nvPr>
        </p:nvSpPr>
        <p:spPr>
          <a:xfrm>
            <a:off x="871774" y="1854811"/>
            <a:ext cx="4488602" cy="4351338"/>
          </a:xfrm>
        </p:spPr>
        <p:txBody>
          <a:bodyPr>
            <a:noAutofit/>
          </a:bodyPr>
          <a:lstStyle/>
          <a:p>
            <a:pPr algn="l">
              <a:lnSpc>
                <a:spcPct val="120000"/>
              </a:lnSpc>
            </a:pPr>
            <a:r>
              <a:rPr lang="en-US" b="0" i="0" u="none" strike="noStrike" baseline="0" dirty="0"/>
              <a:t>Spatial equity is the way that equity is linked to place and explicitly refers to how resources of all types are allocated, how services are distributed within rural schools and communities, and the way rural people are able to access educational opportunities.</a:t>
            </a:r>
          </a:p>
          <a:p>
            <a:pPr marL="0" indent="0" algn="l">
              <a:lnSpc>
                <a:spcPct val="120000"/>
              </a:lnSpc>
              <a:buNone/>
            </a:pPr>
            <a:endParaRPr lang="en-US" dirty="0"/>
          </a:p>
        </p:txBody>
      </p:sp>
      <p:pic>
        <p:nvPicPr>
          <p:cNvPr id="6" name="Picture 5" descr="A diagram of a diagram of a community&#10;&#10;AI-generated content may be incorrect.">
            <a:extLst>
              <a:ext uri="{FF2B5EF4-FFF2-40B4-BE49-F238E27FC236}">
                <a16:creationId xmlns:a16="http://schemas.microsoft.com/office/drawing/2014/main" id="{25CED029-2328-679B-E1B2-FD8B46D857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60376" y="1027906"/>
            <a:ext cx="6110655" cy="5126736"/>
          </a:xfrm>
          <a:prstGeom prst="rect">
            <a:avLst/>
          </a:prstGeom>
        </p:spPr>
      </p:pic>
    </p:spTree>
    <p:extLst>
      <p:ext uri="{BB962C8B-B14F-4D97-AF65-F5344CB8AC3E}">
        <p14:creationId xmlns:p14="http://schemas.microsoft.com/office/powerpoint/2010/main" val="103523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9B106-6B1C-D5C8-FC50-3E4DE035F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B80ED-E103-89AE-A974-A9254AFAA6FE}"/>
              </a:ext>
            </a:extLst>
          </p:cNvPr>
          <p:cNvSpPr>
            <a:spLocks noGrp="1"/>
          </p:cNvSpPr>
          <p:nvPr>
            <p:ph type="title"/>
          </p:nvPr>
        </p:nvSpPr>
        <p:spPr/>
        <p:txBody>
          <a:bodyPr>
            <a:normAutofit/>
          </a:bodyPr>
          <a:lstStyle/>
          <a:p>
            <a:r>
              <a:rPr lang="en-US" dirty="0"/>
              <a:t>Alignment NREA’s Rural Research Agenda</a:t>
            </a:r>
          </a:p>
        </p:txBody>
      </p:sp>
      <p:sp>
        <p:nvSpPr>
          <p:cNvPr id="3" name="Subtitle 2">
            <a:extLst>
              <a:ext uri="{FF2B5EF4-FFF2-40B4-BE49-F238E27FC236}">
                <a16:creationId xmlns:a16="http://schemas.microsoft.com/office/drawing/2014/main" id="{F1F381B1-5480-C61D-E246-92ABBC6C0107}"/>
              </a:ext>
            </a:extLst>
          </p:cNvPr>
          <p:cNvSpPr>
            <a:spLocks noGrp="1"/>
          </p:cNvSpPr>
          <p:nvPr>
            <p:ph idx="4294967295"/>
          </p:nvPr>
        </p:nvSpPr>
        <p:spPr>
          <a:xfrm>
            <a:off x="838200" y="1591452"/>
            <a:ext cx="5257800" cy="4351338"/>
          </a:xfrm>
        </p:spPr>
        <p:txBody>
          <a:bodyPr>
            <a:noAutofit/>
          </a:bodyPr>
          <a:lstStyle/>
          <a:p>
            <a:pPr>
              <a:lnSpc>
                <a:spcPct val="120000"/>
              </a:lnSpc>
            </a:pPr>
            <a:r>
              <a:rPr lang="en-US" b="0" i="0" u="none" strike="noStrike" baseline="0" dirty="0"/>
              <a:t>In rural education, spatial inequity is exacerbated by policies that impact funding systems, access to early intervention supports, opportunities for interdisciplinary learning experiences, the availability of mental health services, access to reliable broadband, and much more</a:t>
            </a:r>
            <a:endParaRPr lang="en-US" dirty="0"/>
          </a:p>
        </p:txBody>
      </p:sp>
      <p:pic>
        <p:nvPicPr>
          <p:cNvPr id="5" name="Picture 4" descr="A diagram of a diagram of a community&#10;&#10;AI-generated content may be incorrect.">
            <a:extLst>
              <a:ext uri="{FF2B5EF4-FFF2-40B4-BE49-F238E27FC236}">
                <a16:creationId xmlns:a16="http://schemas.microsoft.com/office/drawing/2014/main" id="{582844D9-68CA-3EA9-6760-0E1333BFD3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60376" y="1027906"/>
            <a:ext cx="6110655" cy="5126736"/>
          </a:xfrm>
          <a:prstGeom prst="rect">
            <a:avLst/>
          </a:prstGeom>
        </p:spPr>
      </p:pic>
    </p:spTree>
    <p:extLst>
      <p:ext uri="{BB962C8B-B14F-4D97-AF65-F5344CB8AC3E}">
        <p14:creationId xmlns:p14="http://schemas.microsoft.com/office/powerpoint/2010/main" val="82668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p:txBody>
          <a:bodyPr/>
          <a:lstStyle/>
          <a:p>
            <a:r>
              <a:rPr lang="en-US" dirty="0"/>
              <a:t>Learn More</a:t>
            </a:r>
          </a:p>
        </p:txBody>
      </p:sp>
      <p:sp>
        <p:nvSpPr>
          <p:cNvPr id="3" name="Subtitle 2">
            <a:extLst>
              <a:ext uri="{FF2B5EF4-FFF2-40B4-BE49-F238E27FC236}">
                <a16:creationId xmlns:a16="http://schemas.microsoft.com/office/drawing/2014/main" id="{67405732-EBFD-500E-254D-64D95C69542D}"/>
              </a:ext>
            </a:extLst>
          </p:cNvPr>
          <p:cNvSpPr>
            <a:spLocks noGrp="1"/>
          </p:cNvSpPr>
          <p:nvPr>
            <p:ph idx="1"/>
          </p:nvPr>
        </p:nvSpPr>
        <p:spPr>
          <a:xfrm>
            <a:off x="838200" y="1989747"/>
            <a:ext cx="7531100" cy="4351338"/>
          </a:xfrm>
        </p:spPr>
        <p:txBody>
          <a:bodyPr/>
          <a:lstStyle/>
          <a:p>
            <a:r>
              <a:rPr lang="en-US" b="1" dirty="0">
                <a:solidFill>
                  <a:srgbClr val="009B88"/>
                </a:solidFill>
              </a:rPr>
              <a:t>Report &amp; Communications Toolkit</a:t>
            </a:r>
          </a:p>
          <a:p>
            <a:r>
              <a:rPr lang="en-US" b="0" i="0" u="none" strike="noStrike" baseline="0" dirty="0" err="1"/>
              <a:t>nrea.net</a:t>
            </a:r>
            <a:r>
              <a:rPr lang="en-US" b="0" i="0" u="none" strike="noStrike" baseline="0" dirty="0"/>
              <a:t>/research/why-rural-matters/</a:t>
            </a:r>
            <a:endParaRPr lang="en-US" dirty="0"/>
          </a:p>
          <a:p>
            <a:pPr marL="0" indent="0">
              <a:buNone/>
            </a:pPr>
            <a:endParaRPr lang="en-US" dirty="0"/>
          </a:p>
          <a:p>
            <a:r>
              <a:rPr lang="en-US" b="1" dirty="0">
                <a:solidFill>
                  <a:srgbClr val="009B88"/>
                </a:solidFill>
              </a:rPr>
              <a:t>Questions? </a:t>
            </a:r>
            <a:br>
              <a:rPr lang="en-US" b="1" dirty="0"/>
            </a:br>
            <a:r>
              <a:rPr lang="en-US" kern="0" dirty="0">
                <a:effectLst/>
                <a:latin typeface="Calibri" panose="020F0502020204030204" pitchFamily="34" charset="0"/>
                <a:ea typeface="Gotham-Book"/>
                <a:cs typeface="Calibri" panose="020F0502020204030204" pitchFamily="34" charset="0"/>
              </a:rPr>
              <a:t>Contact Dr. Melissa Sadorf, Executive Director, </a:t>
            </a:r>
            <a:r>
              <a:rPr lang="en-US" kern="0" dirty="0">
                <a:effectLst/>
                <a:ea typeface="Gotham-Book"/>
                <a:cs typeface="Calibri" panose="020F0502020204030204" pitchFamily="34" charset="0"/>
              </a:rPr>
              <a:t>NREA, </a:t>
            </a:r>
            <a:r>
              <a:rPr lang="en-US" b="0" i="0" u="none" strike="noStrike" baseline="0" dirty="0"/>
              <a:t>melissa@nrea.net</a:t>
            </a:r>
            <a:endParaRPr lang="en-US" dirty="0"/>
          </a:p>
        </p:txBody>
      </p:sp>
      <p:pic>
        <p:nvPicPr>
          <p:cNvPr id="4" name="Picture 3">
            <a:extLst>
              <a:ext uri="{FF2B5EF4-FFF2-40B4-BE49-F238E27FC236}">
                <a16:creationId xmlns:a16="http://schemas.microsoft.com/office/drawing/2014/main" id="{6B428D30-B1B0-F42F-8E8D-261418E6314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55607" y="1236592"/>
            <a:ext cx="3342054" cy="4325012"/>
          </a:xfrm>
          <a:prstGeom prst="rect">
            <a:avLst/>
          </a:prstGeom>
          <a:ln>
            <a:solidFill>
              <a:schemeClr val="tx1"/>
            </a:solidFill>
          </a:ln>
        </p:spPr>
      </p:pic>
    </p:spTree>
    <p:extLst>
      <p:ext uri="{BB962C8B-B14F-4D97-AF65-F5344CB8AC3E}">
        <p14:creationId xmlns:p14="http://schemas.microsoft.com/office/powerpoint/2010/main" val="114897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a:xfrm>
            <a:off x="838200" y="365125"/>
            <a:ext cx="10515600" cy="1325563"/>
          </a:xfrm>
        </p:spPr>
        <p:txBody>
          <a:bodyPr/>
          <a:lstStyle/>
          <a:p>
            <a:r>
              <a:rPr lang="en-US" dirty="0"/>
              <a:t>About the Report</a:t>
            </a:r>
          </a:p>
        </p:txBody>
      </p:sp>
      <p:sp>
        <p:nvSpPr>
          <p:cNvPr id="3" name="Subtitle 2">
            <a:extLst>
              <a:ext uri="{FF2B5EF4-FFF2-40B4-BE49-F238E27FC236}">
                <a16:creationId xmlns:a16="http://schemas.microsoft.com/office/drawing/2014/main" id="{67405732-EBFD-500E-254D-64D95C69542D}"/>
              </a:ext>
            </a:extLst>
          </p:cNvPr>
          <p:cNvSpPr>
            <a:spLocks noGrp="1"/>
          </p:cNvSpPr>
          <p:nvPr>
            <p:ph idx="1"/>
          </p:nvPr>
        </p:nvSpPr>
        <p:spPr>
          <a:xfrm>
            <a:off x="838200" y="1456331"/>
            <a:ext cx="5094873" cy="4351338"/>
          </a:xfrm>
        </p:spPr>
        <p:txBody>
          <a:bodyPr>
            <a:noAutofit/>
          </a:bodyPr>
          <a:lstStyle/>
          <a:p>
            <a:pPr marL="342900" indent="-342900">
              <a:buFont typeface="Arial" panose="020B0604020202020204" pitchFamily="34" charset="0"/>
              <a:buChar char="•"/>
            </a:pPr>
            <a:r>
              <a:rPr lang="en-US" sz="2400" dirty="0"/>
              <a:t>Developed by the National Rural Education Association (NREA)</a:t>
            </a:r>
          </a:p>
          <a:p>
            <a:pPr marL="342900" indent="-342900">
              <a:buFont typeface="Arial" panose="020B0604020202020204" pitchFamily="34" charset="0"/>
              <a:buChar char="•"/>
            </a:pPr>
            <a:r>
              <a:rPr lang="en-US" sz="2400" dirty="0"/>
              <a:t>11th in a series of reports </a:t>
            </a:r>
          </a:p>
          <a:p>
            <a:pPr marL="342900" indent="-342900">
              <a:buFont typeface="Arial" panose="020B0604020202020204" pitchFamily="34" charset="0"/>
              <a:buChar char="•"/>
            </a:pPr>
            <a:r>
              <a:rPr lang="en-US" sz="2400" dirty="0"/>
              <a:t>Analyzes the contexts and conditions of rural education in 50 states</a:t>
            </a:r>
          </a:p>
          <a:p>
            <a:pPr marL="342900" indent="-342900">
              <a:buFont typeface="Arial" panose="020B0604020202020204" pitchFamily="34" charset="0"/>
              <a:buChar char="•"/>
            </a:pPr>
            <a:r>
              <a:rPr lang="en-US" sz="2400" dirty="0"/>
              <a:t>New in this year’s edition is the inclusion of Bureau of Indian Education (BIE) schools</a:t>
            </a:r>
          </a:p>
          <a:p>
            <a:pPr marL="342900" indent="-342900">
              <a:buFont typeface="Arial" panose="020B0604020202020204" pitchFamily="34" charset="0"/>
              <a:buChar char="•"/>
            </a:pPr>
            <a:r>
              <a:rPr lang="en-US" sz="2400" dirty="0"/>
              <a:t>Includes new topical essays</a:t>
            </a:r>
          </a:p>
        </p:txBody>
      </p:sp>
      <p:pic>
        <p:nvPicPr>
          <p:cNvPr id="5" name="Picture 4">
            <a:extLst>
              <a:ext uri="{FF2B5EF4-FFF2-40B4-BE49-F238E27FC236}">
                <a16:creationId xmlns:a16="http://schemas.microsoft.com/office/drawing/2014/main" id="{2B1C7704-53E5-9EC3-376C-C8C1B83129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58734" y="1170231"/>
            <a:ext cx="3294785" cy="4263840"/>
          </a:xfrm>
          <a:prstGeom prst="rect">
            <a:avLst/>
          </a:prstGeom>
          <a:ln>
            <a:solidFill>
              <a:schemeClr val="tx1"/>
            </a:solidFill>
          </a:ln>
        </p:spPr>
      </p:pic>
    </p:spTree>
    <p:extLst>
      <p:ext uri="{BB962C8B-B14F-4D97-AF65-F5344CB8AC3E}">
        <p14:creationId xmlns:p14="http://schemas.microsoft.com/office/powerpoint/2010/main" val="221602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p:txBody>
          <a:bodyPr/>
          <a:lstStyle/>
          <a:p>
            <a:r>
              <a:rPr lang="en-US" b="1" dirty="0"/>
              <a:t>About the Data</a:t>
            </a:r>
          </a:p>
        </p:txBody>
      </p:sp>
      <p:sp>
        <p:nvSpPr>
          <p:cNvPr id="3" name="Subtitle 2">
            <a:extLst>
              <a:ext uri="{FF2B5EF4-FFF2-40B4-BE49-F238E27FC236}">
                <a16:creationId xmlns:a16="http://schemas.microsoft.com/office/drawing/2014/main" id="{67405732-EBFD-500E-254D-64D95C69542D}"/>
              </a:ext>
            </a:extLst>
          </p:cNvPr>
          <p:cNvSpPr>
            <a:spLocks noGrp="1"/>
          </p:cNvSpPr>
          <p:nvPr>
            <p:ph idx="1"/>
          </p:nvPr>
        </p:nvSpPr>
        <p:spPr>
          <a:xfrm>
            <a:off x="838200" y="1391871"/>
            <a:ext cx="6922477" cy="4351338"/>
          </a:xfrm>
        </p:spPr>
        <p:txBody>
          <a:bodyPr>
            <a:noAutofit/>
          </a:bodyPr>
          <a:lstStyle/>
          <a:p>
            <a:pPr algn="l"/>
            <a:r>
              <a:rPr lang="en-US" sz="2400" kern="0" dirty="0">
                <a:effectLst/>
                <a:latin typeface="Calibri" panose="020F0502020204030204" pitchFamily="34" charset="0"/>
                <a:ea typeface="Gotham-Book"/>
                <a:cs typeface="Calibri" panose="020F0502020204030204" pitchFamily="34" charset="0"/>
              </a:rPr>
              <a:t>Data used in </a:t>
            </a:r>
            <a:r>
              <a:rPr lang="en-US" sz="2400" i="1" kern="0" dirty="0">
                <a:effectLst/>
                <a:latin typeface="Calibri" panose="020F0502020204030204" pitchFamily="34" charset="0"/>
                <a:ea typeface="Gotham-Book"/>
                <a:cs typeface="Calibri" panose="020F0502020204030204" pitchFamily="34" charset="0"/>
              </a:rPr>
              <a:t>Why Rural Matters 2025 </a:t>
            </a:r>
            <a:r>
              <a:rPr lang="en-US" sz="2400" kern="0" dirty="0">
                <a:effectLst/>
                <a:latin typeface="Calibri" panose="020F0502020204030204" pitchFamily="34" charset="0"/>
                <a:ea typeface="Gotham-Book"/>
                <a:cs typeface="Calibri" panose="020F0502020204030204" pitchFamily="34" charset="0"/>
              </a:rPr>
              <a:t>come from public sources, including: </a:t>
            </a:r>
            <a:endParaRPr lang="en-US" sz="2400" kern="0" dirty="0">
              <a:latin typeface="Calibri" panose="020F0502020204030204" pitchFamily="34" charset="0"/>
              <a:ea typeface="Gotham-Book"/>
              <a:cs typeface="Calibri" panose="020F0502020204030204" pitchFamily="34" charset="0"/>
            </a:endParaRPr>
          </a:p>
          <a:p>
            <a:pPr marL="342900" indent="-342900" algn="l">
              <a:buFont typeface="Arial" panose="020B0604020202020204" pitchFamily="34" charset="0"/>
              <a:buChar char="•"/>
            </a:pPr>
            <a:r>
              <a:rPr lang="en-US" sz="2400" kern="0" dirty="0">
                <a:effectLst/>
                <a:latin typeface="Calibri" panose="020F0502020204030204" pitchFamily="34" charset="0"/>
                <a:ea typeface="Gotham-Book"/>
                <a:cs typeface="Calibri" panose="020F0502020204030204" pitchFamily="34" charset="0"/>
              </a:rPr>
              <a:t>National Center for Education Statistics (NCES)</a:t>
            </a:r>
          </a:p>
          <a:p>
            <a:pPr marL="342900" indent="-342900" algn="l">
              <a:buFont typeface="Arial" panose="020B0604020202020204" pitchFamily="34" charset="0"/>
              <a:buChar char="•"/>
            </a:pPr>
            <a:r>
              <a:rPr lang="en-US" sz="2400" kern="0" dirty="0">
                <a:effectLst/>
                <a:latin typeface="Calibri" panose="020F0502020204030204" pitchFamily="34" charset="0"/>
                <a:ea typeface="Gotham-Book"/>
                <a:cs typeface="Calibri" panose="020F0502020204030204" pitchFamily="34" charset="0"/>
              </a:rPr>
              <a:t>U.S. Health Resources &amp; Services Administration</a:t>
            </a:r>
          </a:p>
          <a:p>
            <a:pPr marL="342900" indent="-342900" algn="l">
              <a:buFont typeface="Arial" panose="020B0604020202020204" pitchFamily="34" charset="0"/>
              <a:buChar char="•"/>
            </a:pPr>
            <a:r>
              <a:rPr lang="en-US" sz="2400" kern="0" dirty="0">
                <a:effectLst/>
                <a:latin typeface="Calibri" panose="020F0502020204030204" pitchFamily="34" charset="0"/>
                <a:ea typeface="Gotham-Book"/>
                <a:cs typeface="Calibri" panose="020F0502020204030204" pitchFamily="34" charset="0"/>
              </a:rPr>
              <a:t>U.S. Census Bureau</a:t>
            </a:r>
          </a:p>
          <a:p>
            <a:pPr marL="0" indent="0" algn="l">
              <a:buNone/>
            </a:pPr>
            <a:endParaRPr lang="en-US" sz="2400" kern="0" dirty="0">
              <a:effectLst/>
              <a:latin typeface="Calibri" panose="020F0502020204030204" pitchFamily="34" charset="0"/>
              <a:ea typeface="Gotham-Book"/>
              <a:cs typeface="Calibri" panose="020F0502020204030204" pitchFamily="34" charset="0"/>
            </a:endParaRPr>
          </a:p>
          <a:p>
            <a:pPr marL="0" indent="0" algn="l">
              <a:buNone/>
            </a:pPr>
            <a:r>
              <a:rPr lang="en-US" sz="2400" kern="0" dirty="0">
                <a:effectLst/>
                <a:latin typeface="Calibri" panose="020F0502020204030204" pitchFamily="34" charset="0"/>
                <a:ea typeface="Gotham-Book"/>
                <a:cs typeface="Calibri" panose="020F0502020204030204" pitchFamily="34" charset="0"/>
              </a:rPr>
              <a:t>For this report</a:t>
            </a:r>
            <a:r>
              <a:rPr lang="en-US" sz="2400" kern="0" dirty="0">
                <a:latin typeface="Calibri" panose="020F0502020204030204" pitchFamily="34" charset="0"/>
                <a:ea typeface="Gotham-Book"/>
                <a:cs typeface="Calibri" panose="020F0502020204030204" pitchFamily="34" charset="0"/>
              </a:rPr>
              <a:t>, r</a:t>
            </a:r>
            <a:r>
              <a:rPr lang="en-US" sz="2400" kern="0" dirty="0">
                <a:effectLst/>
                <a:latin typeface="Calibri" panose="020F0502020204030204" pitchFamily="34" charset="0"/>
                <a:ea typeface="Gotham-Book"/>
                <a:cs typeface="Calibri" panose="020F0502020204030204" pitchFamily="34" charset="0"/>
              </a:rPr>
              <a:t>ural is defined using the three rural locale codes as determined by the U.S. Census Bureau.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4B56CAA0-5B65-8E49-03F1-4BE5C063B7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35228" y="1253331"/>
            <a:ext cx="2902535" cy="4351338"/>
          </a:xfrm>
          <a:prstGeom prst="rect">
            <a:avLst/>
          </a:prstGeom>
        </p:spPr>
      </p:pic>
    </p:spTree>
    <p:extLst>
      <p:ext uri="{BB962C8B-B14F-4D97-AF65-F5344CB8AC3E}">
        <p14:creationId xmlns:p14="http://schemas.microsoft.com/office/powerpoint/2010/main" val="236390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a:xfrm>
            <a:off x="838200" y="365125"/>
            <a:ext cx="10515600" cy="1325563"/>
          </a:xfrm>
        </p:spPr>
        <p:txBody>
          <a:bodyPr/>
          <a:lstStyle/>
          <a:p>
            <a:r>
              <a:rPr lang="en-US" dirty="0"/>
              <a:t>Key Findings</a:t>
            </a:r>
          </a:p>
        </p:txBody>
      </p:sp>
      <p:sp>
        <p:nvSpPr>
          <p:cNvPr id="4" name="Subtitle 2">
            <a:extLst>
              <a:ext uri="{FF2B5EF4-FFF2-40B4-BE49-F238E27FC236}">
                <a16:creationId xmlns:a16="http://schemas.microsoft.com/office/drawing/2014/main" id="{BC70ADFD-7634-C41B-9866-D905B690D381}"/>
              </a:ext>
            </a:extLst>
          </p:cNvPr>
          <p:cNvSpPr txBox="1">
            <a:spLocks/>
          </p:cNvSpPr>
          <p:nvPr/>
        </p:nvSpPr>
        <p:spPr>
          <a:xfrm>
            <a:off x="838200" y="1335393"/>
            <a:ext cx="659423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i="0" u="none" strike="noStrike" baseline="0" dirty="0"/>
              <a:t>Changes in how rural is defined and calculated, and perhaps other reasons, mean that states will have to adjust policy and resources</a:t>
            </a:r>
            <a:endParaRPr lang="en-US" sz="2400" kern="100" dirty="0">
              <a:ea typeface="Calibri" panose="020F0502020204030204" pitchFamily="34" charset="0"/>
              <a:cs typeface="Times New Roman" panose="02020603050405020304" pitchFamily="18" charset="0"/>
            </a:endParaRPr>
          </a:p>
          <a:p>
            <a:r>
              <a:rPr lang="en-US" sz="2400" i="0" u="none" strike="noStrike" baseline="0" dirty="0"/>
              <a:t>Data </a:t>
            </a:r>
            <a:r>
              <a:rPr lang="en-US" sz="2400" dirty="0"/>
              <a:t>from Bureau </a:t>
            </a:r>
            <a:r>
              <a:rPr lang="en-US" sz="2400" i="0" u="none" strike="noStrike" baseline="0" dirty="0"/>
              <a:t>of </a:t>
            </a:r>
            <a:r>
              <a:rPr lang="en-US" sz="2400" dirty="0"/>
              <a:t>Indian Education </a:t>
            </a:r>
            <a:r>
              <a:rPr lang="en-US" sz="2400" i="0" u="none" strike="noStrike" baseline="0" dirty="0"/>
              <a:t>schools demonstrate dire needs and challenges</a:t>
            </a:r>
            <a:endParaRPr lang="en-US" sz="2400" kern="100" dirty="0">
              <a:ea typeface="Calibri" panose="020F0502020204030204" pitchFamily="34" charset="0"/>
              <a:cs typeface="Times New Roman" panose="02020603050405020304" pitchFamily="18" charset="0"/>
            </a:endParaRPr>
          </a:p>
          <a:p>
            <a:r>
              <a:rPr lang="en-US" sz="2400" i="0" u="none" strike="noStrike" baseline="0" dirty="0"/>
              <a:t>The rural population across </a:t>
            </a:r>
            <a:r>
              <a:rPr lang="en-US" sz="2400" dirty="0"/>
              <a:t>the United States </a:t>
            </a:r>
            <a:r>
              <a:rPr lang="en-US" sz="2400" i="0" u="none" strike="noStrike" baseline="0" dirty="0"/>
              <a:t>is racially, ethnically, and linguistically diverse</a:t>
            </a:r>
            <a:endParaRPr lang="en-US" sz="2400" dirty="0"/>
          </a:p>
        </p:txBody>
      </p:sp>
      <p:pic>
        <p:nvPicPr>
          <p:cNvPr id="6" name="Picture 5" descr="A child with a backpack in a library&#10;&#10;AI-generated content may be incorrect.">
            <a:extLst>
              <a:ext uri="{FF2B5EF4-FFF2-40B4-BE49-F238E27FC236}">
                <a16:creationId xmlns:a16="http://schemas.microsoft.com/office/drawing/2014/main" id="{A0B0DAD4-57ED-FCD4-969F-D01C071927C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596555" y="1107578"/>
            <a:ext cx="3130061" cy="4579154"/>
          </a:xfrm>
          <a:prstGeom prst="rect">
            <a:avLst/>
          </a:prstGeom>
        </p:spPr>
      </p:pic>
    </p:spTree>
    <p:extLst>
      <p:ext uri="{BB962C8B-B14F-4D97-AF65-F5344CB8AC3E}">
        <p14:creationId xmlns:p14="http://schemas.microsoft.com/office/powerpoint/2010/main" val="98587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3E9F0-7A93-87E5-47D9-22AD7ACB1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39D6F-2E8E-E975-5002-318A2B7F92D2}"/>
              </a:ext>
            </a:extLst>
          </p:cNvPr>
          <p:cNvSpPr>
            <a:spLocks noGrp="1"/>
          </p:cNvSpPr>
          <p:nvPr>
            <p:ph type="title"/>
          </p:nvPr>
        </p:nvSpPr>
        <p:spPr/>
        <p:txBody>
          <a:bodyPr/>
          <a:lstStyle/>
          <a:p>
            <a:r>
              <a:rPr lang="en-US" b="1" dirty="0"/>
              <a:t>Key Findings</a:t>
            </a:r>
          </a:p>
        </p:txBody>
      </p:sp>
      <p:sp>
        <p:nvSpPr>
          <p:cNvPr id="4" name="Subtitle 2">
            <a:extLst>
              <a:ext uri="{FF2B5EF4-FFF2-40B4-BE49-F238E27FC236}">
                <a16:creationId xmlns:a16="http://schemas.microsoft.com/office/drawing/2014/main" id="{5606AE52-B705-71AC-2707-9C560051A447}"/>
              </a:ext>
            </a:extLst>
          </p:cNvPr>
          <p:cNvSpPr txBox="1">
            <a:spLocks/>
          </p:cNvSpPr>
          <p:nvPr/>
        </p:nvSpPr>
        <p:spPr>
          <a:xfrm>
            <a:off x="838200" y="1409334"/>
            <a:ext cx="634804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0" u="none" strike="noStrike" baseline="0" dirty="0"/>
              <a:t>Students in rural areas have fewer health care supports than their peers across </a:t>
            </a:r>
            <a:r>
              <a:rPr lang="en-US" sz="2400" dirty="0"/>
              <a:t>the United States</a:t>
            </a:r>
            <a:endParaRPr lang="en-US" sz="2400" kern="100" dirty="0">
              <a:ea typeface="Calibri" panose="020F0502020204030204" pitchFamily="34" charset="0"/>
              <a:cs typeface="Times New Roman" panose="02020603050405020304" pitchFamily="18" charset="0"/>
            </a:endParaRPr>
          </a:p>
          <a:p>
            <a:pPr algn="l"/>
            <a:r>
              <a:rPr lang="en-US" sz="2400" i="0" u="none" strike="noStrike" baseline="0" dirty="0"/>
              <a:t>Lower mobility and housing insecurity reflect rural community resilience</a:t>
            </a:r>
            <a:endParaRPr lang="en-US" sz="2400" kern="100" dirty="0">
              <a:ea typeface="Calibri" panose="020F0502020204030204" pitchFamily="34" charset="0"/>
              <a:cs typeface="Times New Roman" panose="02020603050405020304" pitchFamily="18" charset="0"/>
            </a:endParaRPr>
          </a:p>
          <a:p>
            <a:pPr algn="l"/>
            <a:r>
              <a:rPr lang="en-US" sz="2400" i="0" u="none" strike="noStrike" baseline="0" dirty="0"/>
              <a:t>NAEP scores highlight rural successes amidst continuing challenges</a:t>
            </a:r>
            <a:endParaRPr lang="en-US" sz="2400" dirty="0"/>
          </a:p>
        </p:txBody>
      </p:sp>
      <p:pic>
        <p:nvPicPr>
          <p:cNvPr id="5" name="Picture 4" descr="A person sitting at a desk with a computer&#10;&#10;AI-generated content may be incorrect.">
            <a:extLst>
              <a:ext uri="{FF2B5EF4-FFF2-40B4-BE49-F238E27FC236}">
                <a16:creationId xmlns:a16="http://schemas.microsoft.com/office/drawing/2014/main" id="{9B0A748E-E704-9D33-3A36-1DBA70110A3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537938" y="1024549"/>
            <a:ext cx="3083169" cy="4736123"/>
          </a:xfrm>
          <a:prstGeom prst="rect">
            <a:avLst/>
          </a:prstGeom>
        </p:spPr>
      </p:pic>
    </p:spTree>
    <p:extLst>
      <p:ext uri="{BB962C8B-B14F-4D97-AF65-F5344CB8AC3E}">
        <p14:creationId xmlns:p14="http://schemas.microsoft.com/office/powerpoint/2010/main" val="329378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p:txBody>
          <a:bodyPr/>
          <a:lstStyle/>
          <a:p>
            <a:r>
              <a:rPr lang="en-US" b="1" dirty="0"/>
              <a:t>Five Gauges</a:t>
            </a:r>
          </a:p>
        </p:txBody>
      </p:sp>
      <p:pic>
        <p:nvPicPr>
          <p:cNvPr id="5" name="Picture 4">
            <a:extLst>
              <a:ext uri="{FF2B5EF4-FFF2-40B4-BE49-F238E27FC236}">
                <a16:creationId xmlns:a16="http://schemas.microsoft.com/office/drawing/2014/main" id="{AA3C93EA-B1D1-4323-D7C6-C2BFFA80AE08}"/>
              </a:ext>
            </a:extLst>
          </p:cNvPr>
          <p:cNvPicPr>
            <a:picLocks noChangeAspect="1"/>
          </p:cNvPicPr>
          <p:nvPr/>
        </p:nvPicPr>
        <p:blipFill>
          <a:blip r:embed="rId2"/>
          <a:stretch>
            <a:fillRect/>
          </a:stretch>
        </p:blipFill>
        <p:spPr>
          <a:xfrm>
            <a:off x="3847668" y="805496"/>
            <a:ext cx="4217039" cy="5247007"/>
          </a:xfrm>
          <a:prstGeom prst="rect">
            <a:avLst/>
          </a:prstGeom>
        </p:spPr>
      </p:pic>
    </p:spTree>
    <p:extLst>
      <p:ext uri="{BB962C8B-B14F-4D97-AF65-F5344CB8AC3E}">
        <p14:creationId xmlns:p14="http://schemas.microsoft.com/office/powerpoint/2010/main" val="32892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p:txBody>
          <a:bodyPr/>
          <a:lstStyle/>
          <a:p>
            <a:r>
              <a:rPr lang="en-US" b="1" dirty="0"/>
              <a:t>Five Gauges</a:t>
            </a:r>
          </a:p>
        </p:txBody>
      </p:sp>
      <p:sp>
        <p:nvSpPr>
          <p:cNvPr id="3" name="Subtitle 2">
            <a:extLst>
              <a:ext uri="{FF2B5EF4-FFF2-40B4-BE49-F238E27FC236}">
                <a16:creationId xmlns:a16="http://schemas.microsoft.com/office/drawing/2014/main" id="{67405732-EBFD-500E-254D-64D95C69542D}"/>
              </a:ext>
            </a:extLst>
          </p:cNvPr>
          <p:cNvSpPr>
            <a:spLocks noGrp="1"/>
          </p:cNvSpPr>
          <p:nvPr>
            <p:ph idx="1"/>
          </p:nvPr>
        </p:nvSpPr>
        <p:spPr>
          <a:xfrm>
            <a:off x="955431" y="1450486"/>
            <a:ext cx="6183924" cy="3473206"/>
          </a:xfrm>
        </p:spPr>
        <p:txBody>
          <a:bodyPr>
            <a:noAutofit/>
          </a:bodyPr>
          <a:lstStyle/>
          <a:p>
            <a:pPr marL="285750" marR="0" indent="-285750" algn="l">
              <a:lnSpc>
                <a:spcPct val="107000"/>
              </a:lnSpc>
              <a:spcBef>
                <a:spcPts val="0"/>
              </a:spcBef>
              <a:spcAft>
                <a:spcPts val="600"/>
              </a:spcAft>
              <a:buFont typeface="Arial" panose="020B0604020202020204" pitchFamily="34" charset="0"/>
              <a:buChar char="•"/>
            </a:pPr>
            <a:r>
              <a:rPr lang="en-US" sz="2400" kern="0" dirty="0">
                <a:latin typeface="Calibri" panose="020F0502020204030204" pitchFamily="34" charset="0"/>
                <a:ea typeface="Gotham-Book"/>
                <a:cs typeface="Calibri" panose="020F0502020204030204" pitchFamily="34" charset="0"/>
              </a:rPr>
              <a:t>F</a:t>
            </a:r>
            <a:r>
              <a:rPr lang="en-US" sz="2400" kern="0" dirty="0">
                <a:effectLst/>
                <a:latin typeface="Calibri" panose="020F0502020204030204" pitchFamily="34" charset="0"/>
                <a:ea typeface="Gotham-Book"/>
                <a:cs typeface="Calibri" panose="020F0502020204030204" pitchFamily="34" charset="0"/>
              </a:rPr>
              <a:t>ive gauges to describe the condition of rural education in each state</a:t>
            </a:r>
          </a:p>
          <a:p>
            <a:pPr marL="285750" marR="0" indent="-285750" algn="l">
              <a:lnSpc>
                <a:spcPct val="107000"/>
              </a:lnSpc>
              <a:spcBef>
                <a:spcPts val="0"/>
              </a:spcBef>
              <a:spcAft>
                <a:spcPts val="600"/>
              </a:spcAft>
              <a:buFont typeface="Arial" panose="020B0604020202020204" pitchFamily="34" charset="0"/>
              <a:buChar char="•"/>
            </a:pPr>
            <a:r>
              <a:rPr lang="en-US" sz="2400" kern="0" dirty="0">
                <a:latin typeface="Calibri" panose="020F0502020204030204" pitchFamily="34" charset="0"/>
                <a:ea typeface="Gotham-Book"/>
                <a:cs typeface="Calibri" panose="020F0502020204030204" pitchFamily="34" charset="0"/>
              </a:rPr>
              <a:t>E</a:t>
            </a:r>
            <a:r>
              <a:rPr lang="en-US" sz="2400" kern="0" dirty="0">
                <a:effectLst/>
                <a:latin typeface="Calibri" panose="020F0502020204030204" pitchFamily="34" charset="0"/>
                <a:ea typeface="Gotham-Book"/>
                <a:cs typeface="Calibri" panose="020F0502020204030204" pitchFamily="34" charset="0"/>
              </a:rPr>
              <a:t>ach gauge includes five equally weighted indicators, for a total of 25 indicators</a:t>
            </a:r>
          </a:p>
          <a:p>
            <a:pPr marL="285750" marR="0" indent="-285750" algn="l">
              <a:lnSpc>
                <a:spcPct val="107000"/>
              </a:lnSpc>
              <a:spcBef>
                <a:spcPts val="0"/>
              </a:spcBef>
              <a:spcAft>
                <a:spcPts val="600"/>
              </a:spcAft>
              <a:buFont typeface="Arial" panose="020B0604020202020204" pitchFamily="34" charset="0"/>
              <a:buChar char="•"/>
            </a:pPr>
            <a:r>
              <a:rPr lang="en-US" sz="2400" kern="0" dirty="0">
                <a:effectLst/>
                <a:latin typeface="Calibri" panose="020F0502020204030204" pitchFamily="34" charset="0"/>
                <a:ea typeface="Gotham-Book"/>
                <a:cs typeface="Calibri" panose="020F0502020204030204" pitchFamily="34" charset="0"/>
              </a:rPr>
              <a:t>The higher the ranking on a gauge, the more important or urgent rural education matters are for that particular state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spcAft>
                <a:spcPts val="600"/>
              </a:spcAft>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341DCD96-78CF-5390-B41A-BA14031175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8006" y="1303126"/>
            <a:ext cx="3221347" cy="4008128"/>
          </a:xfrm>
          <a:prstGeom prst="rect">
            <a:avLst/>
          </a:prstGeom>
        </p:spPr>
      </p:pic>
    </p:spTree>
    <p:extLst>
      <p:ext uri="{BB962C8B-B14F-4D97-AF65-F5344CB8AC3E}">
        <p14:creationId xmlns:p14="http://schemas.microsoft.com/office/powerpoint/2010/main" val="365402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a:xfrm>
            <a:off x="838200" y="365126"/>
            <a:ext cx="10515600" cy="689952"/>
          </a:xfrm>
        </p:spPr>
        <p:txBody>
          <a:bodyPr/>
          <a:lstStyle/>
          <a:p>
            <a:r>
              <a:rPr lang="en-US" dirty="0"/>
              <a:t>Top 10 Priority States</a:t>
            </a:r>
          </a:p>
        </p:txBody>
      </p:sp>
      <p:sp>
        <p:nvSpPr>
          <p:cNvPr id="3" name="Subtitle 2">
            <a:extLst>
              <a:ext uri="{FF2B5EF4-FFF2-40B4-BE49-F238E27FC236}">
                <a16:creationId xmlns:a16="http://schemas.microsoft.com/office/drawing/2014/main" id="{67405732-EBFD-500E-254D-64D95C69542D}"/>
              </a:ext>
            </a:extLst>
          </p:cNvPr>
          <p:cNvSpPr>
            <a:spLocks noGrp="1"/>
          </p:cNvSpPr>
          <p:nvPr>
            <p:ph idx="1"/>
          </p:nvPr>
        </p:nvSpPr>
        <p:spPr>
          <a:xfrm>
            <a:off x="838200" y="1055079"/>
            <a:ext cx="10515600" cy="689952"/>
          </a:xfrm>
        </p:spPr>
        <p:txBody>
          <a:bodyPr>
            <a:noAutofit/>
          </a:bodyPr>
          <a:lstStyle/>
          <a:p>
            <a:r>
              <a:rPr lang="en-US" dirty="0"/>
              <a:t>The Why Rural Matters report researchers combined the five average gauge rankings to determine an overall average ranking, which we term the Rural Education Priority ranking. </a:t>
            </a:r>
          </a:p>
          <a:p>
            <a:br>
              <a:rPr lang="en-US" dirty="0"/>
            </a:br>
            <a:endParaRPr lang="en-US" dirty="0"/>
          </a:p>
          <a:p>
            <a:endParaRPr lang="en-US" dirty="0"/>
          </a:p>
        </p:txBody>
      </p:sp>
      <p:pic>
        <p:nvPicPr>
          <p:cNvPr id="8" name="Picture 7" descr="A group of states with names&#10;&#10;AI-generated content may be incorrect.">
            <a:extLst>
              <a:ext uri="{FF2B5EF4-FFF2-40B4-BE49-F238E27FC236}">
                <a16:creationId xmlns:a16="http://schemas.microsoft.com/office/drawing/2014/main" id="{3C8A9347-9C5D-0F8D-94FF-9225F0C2D6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1985" y="1867808"/>
            <a:ext cx="6624772" cy="4263361"/>
          </a:xfrm>
          <a:prstGeom prst="rect">
            <a:avLst/>
          </a:prstGeom>
          <a:ln>
            <a:solidFill>
              <a:schemeClr val="accent3"/>
            </a:solidFill>
          </a:ln>
        </p:spPr>
      </p:pic>
    </p:spTree>
    <p:extLst>
      <p:ext uri="{BB962C8B-B14F-4D97-AF65-F5344CB8AC3E}">
        <p14:creationId xmlns:p14="http://schemas.microsoft.com/office/powerpoint/2010/main" val="41809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F275-F26A-BDE2-91FF-66F80A4E6DBB}"/>
              </a:ext>
            </a:extLst>
          </p:cNvPr>
          <p:cNvSpPr>
            <a:spLocks noGrp="1"/>
          </p:cNvSpPr>
          <p:nvPr>
            <p:ph type="title"/>
          </p:nvPr>
        </p:nvSpPr>
        <p:spPr>
          <a:xfrm>
            <a:off x="838200" y="365125"/>
            <a:ext cx="10515600" cy="1325563"/>
          </a:xfrm>
        </p:spPr>
        <p:txBody>
          <a:bodyPr/>
          <a:lstStyle/>
          <a:p>
            <a:r>
              <a:rPr lang="en-US" dirty="0"/>
              <a:t>State Specific Slide(s)</a:t>
            </a:r>
          </a:p>
        </p:txBody>
      </p:sp>
      <p:sp>
        <p:nvSpPr>
          <p:cNvPr id="3" name="Subtitle 2">
            <a:extLst>
              <a:ext uri="{FF2B5EF4-FFF2-40B4-BE49-F238E27FC236}">
                <a16:creationId xmlns:a16="http://schemas.microsoft.com/office/drawing/2014/main" id="{67405732-EBFD-500E-254D-64D95C69542D}"/>
              </a:ext>
            </a:extLst>
          </p:cNvPr>
          <p:cNvSpPr>
            <a:spLocks noGrp="1"/>
          </p:cNvSpPr>
          <p:nvPr>
            <p:ph idx="1"/>
          </p:nvPr>
        </p:nvSpPr>
        <p:spPr>
          <a:xfrm>
            <a:off x="838200" y="1825625"/>
            <a:ext cx="10515600" cy="4351338"/>
          </a:xfrm>
        </p:spPr>
        <p:txBody>
          <a:bodyPr/>
          <a:lstStyle/>
          <a:p>
            <a:r>
              <a:rPr lang="en-US" dirty="0"/>
              <a:t>Customize slide(s) to highlight data/state rankings from your state</a:t>
            </a:r>
          </a:p>
        </p:txBody>
      </p:sp>
    </p:spTree>
    <p:extLst>
      <p:ext uri="{BB962C8B-B14F-4D97-AF65-F5344CB8AC3E}">
        <p14:creationId xmlns:p14="http://schemas.microsoft.com/office/powerpoint/2010/main" val="413109085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TotalTime>
  <Words>916</Words>
  <Application>Microsoft Office PowerPoint</Application>
  <PresentationFormat>Widescreen</PresentationFormat>
  <Paragraphs>54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Gotham-Book</vt:lpstr>
      <vt:lpstr>Custom Design</vt:lpstr>
      <vt:lpstr>PowerPoint Presentation</vt:lpstr>
      <vt:lpstr>About the Report</vt:lpstr>
      <vt:lpstr>About the Data</vt:lpstr>
      <vt:lpstr>Key Findings</vt:lpstr>
      <vt:lpstr>Key Findings</vt:lpstr>
      <vt:lpstr>Five Gauges</vt:lpstr>
      <vt:lpstr>Five Gauges</vt:lpstr>
      <vt:lpstr>Top 10 Priority States</vt:lpstr>
      <vt:lpstr>State Specific Slide(s)</vt:lpstr>
      <vt:lpstr>Rural Education Priority Gauge Rankings</vt:lpstr>
      <vt:lpstr>Alignment NREA’s Rural Research Agenda</vt:lpstr>
      <vt:lpstr>Alignment NREA’s Rural Research Agenda</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Rural Matters 2023</dc:title>
  <dc:creator>Suzanne Amos</dc:creator>
  <cp:lastModifiedBy>Suzanne Amos</cp:lastModifiedBy>
  <cp:revision>37</cp:revision>
  <dcterms:created xsi:type="dcterms:W3CDTF">2023-10-24T22:36:48Z</dcterms:created>
  <dcterms:modified xsi:type="dcterms:W3CDTF">2025-10-09T19:31:40Z</dcterms:modified>
</cp:coreProperties>
</file>